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roid Serif" panose="020B0604020202020204" charset="0"/>
      <p:regular r:id="rId16"/>
    </p:embeddedFont>
    <p:embeddedFont>
      <p:font typeface="Droid Serif Bold" panose="020B0604020202020204" charset="0"/>
      <p:regular r:id="rId17"/>
    </p:embeddedFont>
    <p:embeddedFont>
      <p:font typeface="Open Sans Light" panose="020B0306030504020204" pitchFamily="34" charset="0"/>
      <p:regular r:id="rId18"/>
    </p:embeddedFont>
    <p:embeddedFont>
      <p:font typeface="Poppins" panose="00000500000000000000" pitchFamily="2" charset="0"/>
      <p:regular r:id="rId19"/>
    </p:embeddedFont>
    <p:embeddedFont>
      <p:font typeface="Poppins Bold" panose="020B0604020202020204" charset="0"/>
      <p:regular r:id="rId20"/>
    </p:embeddedFont>
    <p:embeddedFont>
      <p:font typeface="Poppins Thin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04" y="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4a"/><Relationship Id="rId7" Type="http://schemas.openxmlformats.org/officeDocument/2006/relationships/image" Target="../media/image2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4a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83229">
            <a:off x="5928888" y="-288402"/>
            <a:ext cx="14943376" cy="1214488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85537" y="8842266"/>
            <a:ext cx="2067353" cy="0"/>
          </a:xfrm>
          <a:prstGeom prst="line">
            <a:avLst/>
          </a:prstGeom>
          <a:ln w="95250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303925" y="6216015"/>
            <a:ext cx="7422669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283035"/>
                </a:solidFill>
                <a:latin typeface="Droid Serif Bold"/>
              </a:rPr>
              <a:t>Audio Spoof Detection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45966" y="608239"/>
            <a:ext cx="5187435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0"/>
              </a:lnSpc>
            </a:pPr>
            <a:r>
              <a:rPr lang="en-US" sz="3000">
                <a:solidFill>
                  <a:srgbClr val="545454"/>
                </a:solidFill>
                <a:latin typeface="Poppins"/>
              </a:rPr>
              <a:t>Hannah Babe and Alessandra Vennema </a:t>
            </a:r>
          </a:p>
          <a:p>
            <a:pPr algn="r">
              <a:lnSpc>
                <a:spcPts val="3630"/>
              </a:lnSpc>
            </a:pPr>
            <a:r>
              <a:rPr lang="en-US" sz="3000">
                <a:solidFill>
                  <a:srgbClr val="545454"/>
                </a:solidFill>
                <a:latin typeface="Poppins Bold"/>
              </a:rPr>
              <a:t>AIT-Budapest</a:t>
            </a:r>
          </a:p>
          <a:p>
            <a:pPr algn="r">
              <a:lnSpc>
                <a:spcPts val="3630"/>
              </a:lnSpc>
            </a:pPr>
            <a:endParaRPr lang="en-US" sz="3000">
              <a:solidFill>
                <a:srgbClr val="545454"/>
              </a:solidFill>
              <a:latin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85537" y="4845101"/>
            <a:ext cx="5329384" cy="9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3000">
                <a:solidFill>
                  <a:srgbClr val="549AB6"/>
                </a:solidFill>
                <a:latin typeface="Poppins"/>
              </a:rPr>
              <a:t>Spring 2022, Deep Learning Final Presentations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664216">
            <a:off x="-9383816" y="4923369"/>
            <a:ext cx="18414190" cy="14965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628625">
            <a:off x="9683442" y="-9072366"/>
            <a:ext cx="18414190" cy="149657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22806" y="4296723"/>
            <a:ext cx="11642388" cy="182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283035"/>
                </a:solidFill>
                <a:latin typeface="Droid Serif"/>
              </a:rPr>
              <a:t>Thank you for Listening</a:t>
            </a:r>
          </a:p>
          <a:p>
            <a:pPr algn="ctr">
              <a:lnSpc>
                <a:spcPts val="6400"/>
              </a:lnSpc>
            </a:pPr>
            <a:r>
              <a:rPr lang="en-US" sz="6400">
                <a:solidFill>
                  <a:srgbClr val="283035"/>
                </a:solidFill>
                <a:latin typeface="Droid Serif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5235" y="2381932"/>
            <a:ext cx="5165955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15235" y="3684172"/>
            <a:ext cx="10945986" cy="336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u="sng">
                <a:solidFill>
                  <a:srgbClr val="545454"/>
                </a:solidFill>
                <a:latin typeface="Poppins Thin Bold"/>
              </a:rPr>
              <a:t>Background</a:t>
            </a:r>
            <a:r>
              <a:rPr lang="en-US" sz="2800">
                <a:solidFill>
                  <a:srgbClr val="545454"/>
                </a:solidFill>
                <a:latin typeface="Poppins Thin Bold"/>
              </a:rPr>
              <a:t>: With systems being increasingly vulnerable to scams., spoof detection applications are an important tool to protect consumer privacy and security</a:t>
            </a:r>
          </a:p>
          <a:p>
            <a:pPr>
              <a:lnSpc>
                <a:spcPts val="4480"/>
              </a:lnSpc>
            </a:pPr>
            <a:endParaRPr lang="en-US" sz="2800">
              <a:solidFill>
                <a:srgbClr val="545454"/>
              </a:solidFill>
              <a:latin typeface="Poppins Thin Bold"/>
            </a:endParaRPr>
          </a:p>
          <a:p>
            <a:pPr>
              <a:lnSpc>
                <a:spcPts val="4480"/>
              </a:lnSpc>
            </a:pPr>
            <a:r>
              <a:rPr lang="en-US" sz="2800" u="sng">
                <a:solidFill>
                  <a:srgbClr val="545454"/>
                </a:solidFill>
                <a:latin typeface="Poppins Thin Bold"/>
              </a:rPr>
              <a:t>Goal</a:t>
            </a:r>
            <a:r>
              <a:rPr lang="en-US" sz="2800">
                <a:solidFill>
                  <a:srgbClr val="545454"/>
                </a:solidFill>
                <a:latin typeface="Poppins Thin Bold"/>
              </a:rPr>
              <a:t>: Implement a model that can identify when a piece of audio is fake and/or manipulated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60146" flipH="1" flipV="1">
            <a:off x="10538475" y="-4764276"/>
            <a:ext cx="9942740" cy="80807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60146" flipH="1" flipV="1">
            <a:off x="10538475" y="-4764276"/>
            <a:ext cx="9942740" cy="8080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2675" y="1504363"/>
            <a:ext cx="8681325" cy="8022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87231" y="4139705"/>
            <a:ext cx="8350458" cy="53871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700" y="4371975"/>
            <a:ext cx="7955703" cy="160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Can you guess the real audio?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960146" flipH="1" flipV="1">
            <a:off x="10538475" y="-4764276"/>
            <a:ext cx="9942740" cy="8080736"/>
          </a:xfrm>
          <a:prstGeom prst="rect">
            <a:avLst/>
          </a:prstGeom>
        </p:spPr>
      </p:pic>
      <p:pic>
        <p:nvPicPr>
          <p:cNvPr id="4" name="Spoof Detection, Fake 2">
            <a:hlinkClick r:id="" action="ppaction://media"/>
            <a:extLst>
              <a:ext uri="{FF2B5EF4-FFF2-40B4-BE49-F238E27FC236}">
                <a16:creationId xmlns:a16="http://schemas.microsoft.com/office/drawing/2014/main" id="{87456EAF-909B-1311-60BD-37FE36626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14800" y="6286500"/>
            <a:ext cx="1371600" cy="1371600"/>
          </a:xfrm>
          <a:prstGeom prst="rect">
            <a:avLst/>
          </a:prstGeom>
        </p:spPr>
      </p:pic>
      <p:pic>
        <p:nvPicPr>
          <p:cNvPr id="5" name="Audio Spoof Detection">
            <a:hlinkClick r:id="" action="ppaction://media"/>
            <a:extLst>
              <a:ext uri="{FF2B5EF4-FFF2-40B4-BE49-F238E27FC236}">
                <a16:creationId xmlns:a16="http://schemas.microsoft.com/office/drawing/2014/main" id="{F6E0EC4F-9CB1-6807-5E09-BBCC95B102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05000" y="62865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1686" y="1392786"/>
            <a:ext cx="16904629" cy="75014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865636" y="9191625"/>
            <a:ext cx="86868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Source: https://play.ht/text-to-speech-online/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15235" y="3500997"/>
            <a:ext cx="4224611" cy="54511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6210" y="5386864"/>
            <a:ext cx="4074261" cy="8396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19891" y="3657507"/>
            <a:ext cx="4648218" cy="52946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21618" y="3027631"/>
            <a:ext cx="1892983" cy="14028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15235" y="2381932"/>
            <a:ext cx="5165955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Resources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35641" flipH="1" flipV="1">
            <a:off x="7872855" y="6893780"/>
            <a:ext cx="12462748" cy="101288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15235" y="2381932"/>
            <a:ext cx="6569839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Chosen Method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5235" y="3393084"/>
            <a:ext cx="11988994" cy="504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>
                <a:solidFill>
                  <a:srgbClr val="545454"/>
                </a:solidFill>
                <a:latin typeface="Poppins Bold"/>
              </a:rPr>
              <a:t>Conv2D</a:t>
            </a:r>
          </a:p>
          <a:p>
            <a:pPr>
              <a:lnSpc>
                <a:spcPts val="4480"/>
              </a:lnSpc>
            </a:pPr>
            <a:r>
              <a:rPr lang="en-US" sz="2800">
                <a:solidFill>
                  <a:srgbClr val="545454"/>
                </a:solidFill>
                <a:latin typeface="Poppins"/>
              </a:rPr>
              <a:t>Recognize patterns </a:t>
            </a:r>
          </a:p>
          <a:p>
            <a:pPr>
              <a:lnSpc>
                <a:spcPts val="4480"/>
              </a:lnSpc>
            </a:pPr>
            <a:r>
              <a:rPr lang="en-US" sz="2800">
                <a:solidFill>
                  <a:srgbClr val="545454"/>
                </a:solidFill>
                <a:latin typeface="Poppins Bold"/>
              </a:rPr>
              <a:t>Batch Normalization</a:t>
            </a:r>
          </a:p>
          <a:p>
            <a:pPr>
              <a:lnSpc>
                <a:spcPts val="4480"/>
              </a:lnSpc>
            </a:pPr>
            <a:r>
              <a:rPr lang="en-US" sz="2800">
                <a:solidFill>
                  <a:srgbClr val="545454"/>
                </a:solidFill>
                <a:latin typeface="Poppins Thin Bold"/>
              </a:rPr>
              <a:t>accelerates the training of deep neural nets</a:t>
            </a:r>
          </a:p>
          <a:p>
            <a:pPr>
              <a:lnSpc>
                <a:spcPts val="4480"/>
              </a:lnSpc>
            </a:pPr>
            <a:r>
              <a:rPr lang="en-US" sz="2800">
                <a:solidFill>
                  <a:srgbClr val="545454"/>
                </a:solidFill>
                <a:latin typeface="Poppins Bold"/>
              </a:rPr>
              <a:t>Dropout</a:t>
            </a:r>
          </a:p>
          <a:p>
            <a:pPr>
              <a:lnSpc>
                <a:spcPts val="4480"/>
              </a:lnSpc>
            </a:pPr>
            <a:r>
              <a:rPr lang="en-US" sz="2800">
                <a:solidFill>
                  <a:srgbClr val="545454"/>
                </a:solidFill>
                <a:latin typeface="Poppins Thin Bold"/>
              </a:rPr>
              <a:t>prevent co-adaptation, where the neural network becomes too reliant on particular connection</a:t>
            </a:r>
          </a:p>
          <a:p>
            <a:pPr>
              <a:lnSpc>
                <a:spcPts val="4480"/>
              </a:lnSpc>
            </a:pPr>
            <a:r>
              <a:rPr lang="en-US" sz="2800">
                <a:solidFill>
                  <a:srgbClr val="545454"/>
                </a:solidFill>
                <a:latin typeface="Poppins Bold"/>
              </a:rPr>
              <a:t>Max Pooling</a:t>
            </a:r>
          </a:p>
          <a:p>
            <a:pPr>
              <a:lnSpc>
                <a:spcPts val="4480"/>
              </a:lnSpc>
            </a:pPr>
            <a:r>
              <a:rPr lang="en-US" sz="2800">
                <a:solidFill>
                  <a:srgbClr val="545454"/>
                </a:solidFill>
                <a:latin typeface="Poppins Thin Bold"/>
              </a:rPr>
              <a:t>adds a small amount of translation invariance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04740">
            <a:off x="419960" y="7613634"/>
            <a:ext cx="18414190" cy="14965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82225" y="2947281"/>
            <a:ext cx="6980396" cy="453557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15235" y="3466912"/>
            <a:ext cx="6390343" cy="336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Poppins Thin Bold"/>
              </a:rPr>
              <a:t>Initial accuracy of 99% and loss of 0.0348. </a:t>
            </a:r>
          </a:p>
          <a:p>
            <a:pPr marL="604521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Poppins Thin Bold"/>
              </a:rPr>
              <a:t>After evaluation, however, only 54% accuracy with many misclassifications of real audio files.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5235" y="2381932"/>
            <a:ext cx="5165955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66163" flipH="1" flipV="1">
            <a:off x="-2402245" y="7752387"/>
            <a:ext cx="9942740" cy="80807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63106" y="3970756"/>
            <a:ext cx="2620188" cy="514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3765">
                <a:solidFill>
                  <a:srgbClr val="F6F6F6"/>
                </a:solidFill>
                <a:latin typeface="Droid Serif Bold"/>
              </a:rPr>
              <a:t>Secure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5235" y="3466912"/>
            <a:ext cx="8303313" cy="223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Poppins Thin Bold"/>
              </a:rPr>
              <a:t>Identify the cause of misclassifications</a:t>
            </a:r>
          </a:p>
          <a:p>
            <a:pPr marL="604521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Poppins Thin Bold"/>
              </a:rPr>
              <a:t>Use a pre-trained model to potentially Improve accuracy </a:t>
            </a:r>
          </a:p>
          <a:p>
            <a:pPr marL="604521" lvl="1" indent="-302261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Poppins Thin Bold"/>
              </a:rPr>
              <a:t>Usability of solution for real-time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5235" y="2381932"/>
            <a:ext cx="5165955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Disscussion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169</Words>
  <Application>Microsoft Office PowerPoint</Application>
  <PresentationFormat>Custom</PresentationFormat>
  <Paragraphs>30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Droid Serif Bold</vt:lpstr>
      <vt:lpstr>Calibri</vt:lpstr>
      <vt:lpstr>Droid Serif</vt:lpstr>
      <vt:lpstr>Open Sans Light</vt:lpstr>
      <vt:lpstr>Poppins</vt:lpstr>
      <vt:lpstr>Poppins Bold</vt:lpstr>
      <vt:lpstr>Arial</vt:lpstr>
      <vt:lpstr>Poppins Thin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Final Project Presentation</dc:title>
  <cp:lastModifiedBy>Alessandra Vennema</cp:lastModifiedBy>
  <cp:revision>2</cp:revision>
  <dcterms:created xsi:type="dcterms:W3CDTF">2006-08-16T00:00:00Z</dcterms:created>
  <dcterms:modified xsi:type="dcterms:W3CDTF">2022-05-15T12:13:07Z</dcterms:modified>
  <dc:identifier>DAFAT9himIU</dc:identifier>
</cp:coreProperties>
</file>